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0" r:id="rId3"/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5" name="Google Shape;75;p1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2" name="Google Shape;82;p1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8" name="Google Shape;88;p1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Google Shape;31;p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0" name="Google Shape;50;p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9" name="Google Shape;59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8" name="Google Shape;68;p1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1414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41414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5"/>
          <p:cNvSpPr/>
          <p:nvPr/>
        </p:nvSpPr>
        <p:spPr>
          <a:xfrm>
            <a:off x="5913121" y="-2"/>
            <a:ext cx="6278879" cy="6858002"/>
          </a:xfrm>
          <a:custGeom>
            <a:rect b="b" l="l" r="r" t="t"/>
            <a:pathLst>
              <a:path extrusionOk="0" h="120000" w="120000">
                <a:moveTo>
                  <a:pt x="870" y="0"/>
                </a:moveTo>
                <a:lnTo>
                  <a:pt x="120000" y="0"/>
                </a:lnTo>
                <a:lnTo>
                  <a:pt x="120000" y="119999"/>
                </a:lnTo>
                <a:lnTo>
                  <a:pt x="62921" y="119999"/>
                </a:lnTo>
                <a:lnTo>
                  <a:pt x="60804" y="118757"/>
                </a:lnTo>
                <a:cubicBezTo>
                  <a:pt x="24119" y="96066"/>
                  <a:pt x="0" y="57639"/>
                  <a:pt x="0" y="14055"/>
                </a:cubicBezTo>
                <a:cubicBezTo>
                  <a:pt x="0" y="9696"/>
                  <a:pt x="241" y="5389"/>
                  <a:pt x="712" y="114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8" name="Google Shape;98;p15"/>
          <p:cNvCxnSpPr/>
          <p:nvPr/>
        </p:nvCxnSpPr>
        <p:spPr>
          <a:xfrm>
            <a:off x="733326" y="2316480"/>
            <a:ext cx="4572000" cy="0"/>
          </a:xfrm>
          <a:prstGeom prst="straightConnector1">
            <a:avLst/>
          </a:prstGeom>
          <a:noFill/>
          <a:ln cap="sq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9" name="Google Shape;99;p15"/>
          <p:cNvSpPr txBox="1"/>
          <p:nvPr>
            <p:ph type="ctrTitle"/>
          </p:nvPr>
        </p:nvSpPr>
        <p:spPr>
          <a:xfrm>
            <a:off x="655320" y="2631125"/>
            <a:ext cx="4983480" cy="2397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b="0" i="0" lang="en-US" sz="6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Gaming the Survey</a:t>
            </a:r>
            <a:endParaRPr b="0" i="0" sz="6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5"/>
          <p:cNvSpPr txBox="1"/>
          <p:nvPr>
            <p:ph idx="1" type="subTitle"/>
          </p:nvPr>
        </p:nvSpPr>
        <p:spPr>
          <a:xfrm>
            <a:off x="655320" y="487681"/>
            <a:ext cx="4983480" cy="14999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Kelly Donahue-Wallace, PhD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Josh Yavelberg, PhD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&#10;&#10;Description generated with very high confidence" id="172" name="Google Shape;172;p24"/>
          <p:cNvPicPr preferRelativeResize="0"/>
          <p:nvPr/>
        </p:nvPicPr>
        <p:blipFill rotWithShape="1">
          <a:blip r:embed="rId3">
            <a:alphaModFix/>
          </a:blip>
          <a:srcRect b="732" l="0" r="0" t="24269"/>
          <a:stretch/>
        </p:blipFill>
        <p:spPr>
          <a:xfrm>
            <a:off x="-1" y="10"/>
            <a:ext cx="1219200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4"/>
          <p:cNvSpPr/>
          <p:nvPr/>
        </p:nvSpPr>
        <p:spPr>
          <a:xfrm flipH="1">
            <a:off x="0" y="998175"/>
            <a:ext cx="6017172" cy="5859825"/>
          </a:xfrm>
          <a:custGeom>
            <a:rect b="b" l="l" r="r" t="t"/>
            <a:pathLst>
              <a:path extrusionOk="0" h="120000" w="120000">
                <a:moveTo>
                  <a:pt x="120000" y="95315"/>
                </a:moveTo>
                <a:cubicBezTo>
                  <a:pt x="120000" y="35130"/>
                  <a:pt x="120000" y="35130"/>
                  <a:pt x="120000" y="35130"/>
                </a:cubicBezTo>
                <a:cubicBezTo>
                  <a:pt x="109377" y="14237"/>
                  <a:pt x="88132" y="0"/>
                  <a:pt x="63555" y="0"/>
                </a:cubicBezTo>
                <a:cubicBezTo>
                  <a:pt x="28537" y="0"/>
                  <a:pt x="0" y="29214"/>
                  <a:pt x="0" y="65269"/>
                </a:cubicBezTo>
                <a:cubicBezTo>
                  <a:pt x="0" y="88197"/>
                  <a:pt x="11612" y="108351"/>
                  <a:pt x="29077" y="120000"/>
                </a:cubicBezTo>
                <a:cubicBezTo>
                  <a:pt x="98124" y="120000"/>
                  <a:pt x="98124" y="120000"/>
                  <a:pt x="98124" y="120000"/>
                </a:cubicBezTo>
                <a:cubicBezTo>
                  <a:pt x="107396" y="113898"/>
                  <a:pt x="114868" y="105392"/>
                  <a:pt x="120000" y="95315"/>
                </a:cubicBezTo>
                <a:close/>
              </a:path>
            </a:pathLst>
          </a:custGeom>
          <a:solidFill>
            <a:schemeClr val="lt1">
              <a:alpha val="74901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4" name="Google Shape;174;p24"/>
          <p:cNvCxnSpPr/>
          <p:nvPr/>
        </p:nvCxnSpPr>
        <p:spPr>
          <a:xfrm>
            <a:off x="2287051" y="3337139"/>
            <a:ext cx="935420" cy="0"/>
          </a:xfrm>
          <a:prstGeom prst="straightConnector1">
            <a:avLst/>
          </a:prstGeom>
          <a:noFill/>
          <a:ln cap="sq" cmpd="sng" w="25400">
            <a:solidFill>
              <a:srgbClr val="262626"/>
            </a:solidFill>
            <a:prstDash val="solid"/>
            <a:bevel/>
            <a:headEnd len="sm" w="sm" type="none"/>
            <a:tailEnd len="sm" w="sm" type="none"/>
          </a:ln>
        </p:spPr>
      </p:cxnSp>
      <p:sp>
        <p:nvSpPr>
          <p:cNvPr id="175" name="Google Shape;175;p24"/>
          <p:cNvSpPr txBox="1"/>
          <p:nvPr>
            <p:ph type="title"/>
          </p:nvPr>
        </p:nvSpPr>
        <p:spPr>
          <a:xfrm>
            <a:off x="709448" y="1913950"/>
            <a:ext cx="4204137" cy="13427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Art Tho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4"/>
          <p:cNvSpPr txBox="1"/>
          <p:nvPr>
            <p:ph idx="1" type="body"/>
          </p:nvPr>
        </p:nvSpPr>
        <p:spPr>
          <a:xfrm>
            <a:off x="525516" y="3417573"/>
            <a:ext cx="4593021" cy="26198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Recall the work of art from a study set based on terms/information used to explain it.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text on a black background&#10;&#10;Description generated with high confidence" id="181" name="Google Shape;181;p25"/>
          <p:cNvPicPr preferRelativeResize="0"/>
          <p:nvPr/>
        </p:nvPicPr>
        <p:blipFill rotWithShape="1">
          <a:blip r:embed="rId3">
            <a:alphaModFix/>
          </a:blip>
          <a:srcRect b="21619" l="0" r="0" t="3381"/>
          <a:stretch/>
        </p:blipFill>
        <p:spPr>
          <a:xfrm>
            <a:off x="-1" y="10"/>
            <a:ext cx="1219200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5"/>
          <p:cNvSpPr/>
          <p:nvPr/>
        </p:nvSpPr>
        <p:spPr>
          <a:xfrm flipH="1">
            <a:off x="0" y="998175"/>
            <a:ext cx="6017172" cy="5859825"/>
          </a:xfrm>
          <a:custGeom>
            <a:rect b="b" l="l" r="r" t="t"/>
            <a:pathLst>
              <a:path extrusionOk="0" h="120000" w="120000">
                <a:moveTo>
                  <a:pt x="120000" y="95315"/>
                </a:moveTo>
                <a:cubicBezTo>
                  <a:pt x="120000" y="35130"/>
                  <a:pt x="120000" y="35130"/>
                  <a:pt x="120000" y="35130"/>
                </a:cubicBezTo>
                <a:cubicBezTo>
                  <a:pt x="109377" y="14237"/>
                  <a:pt x="88132" y="0"/>
                  <a:pt x="63555" y="0"/>
                </a:cubicBezTo>
                <a:cubicBezTo>
                  <a:pt x="28537" y="0"/>
                  <a:pt x="0" y="29214"/>
                  <a:pt x="0" y="65269"/>
                </a:cubicBezTo>
                <a:cubicBezTo>
                  <a:pt x="0" y="88197"/>
                  <a:pt x="11612" y="108351"/>
                  <a:pt x="29077" y="120000"/>
                </a:cubicBezTo>
                <a:cubicBezTo>
                  <a:pt x="98124" y="120000"/>
                  <a:pt x="98124" y="120000"/>
                  <a:pt x="98124" y="120000"/>
                </a:cubicBezTo>
                <a:cubicBezTo>
                  <a:pt x="107396" y="113898"/>
                  <a:pt x="114868" y="105392"/>
                  <a:pt x="120000" y="95315"/>
                </a:cubicBezTo>
                <a:close/>
              </a:path>
            </a:pathLst>
          </a:custGeom>
          <a:solidFill>
            <a:schemeClr val="lt1">
              <a:alpha val="74901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3" name="Google Shape;183;p25"/>
          <p:cNvCxnSpPr/>
          <p:nvPr/>
        </p:nvCxnSpPr>
        <p:spPr>
          <a:xfrm>
            <a:off x="2287051" y="3337139"/>
            <a:ext cx="935420" cy="0"/>
          </a:xfrm>
          <a:prstGeom prst="straightConnector1">
            <a:avLst/>
          </a:prstGeom>
          <a:noFill/>
          <a:ln cap="sq" cmpd="sng" w="25400">
            <a:solidFill>
              <a:srgbClr val="262626"/>
            </a:solidFill>
            <a:prstDash val="solid"/>
            <a:bevel/>
            <a:headEnd len="sm" w="sm" type="none"/>
            <a:tailEnd len="sm" w="sm" type="none"/>
          </a:ln>
        </p:spPr>
      </p:cxnSp>
      <p:sp>
        <p:nvSpPr>
          <p:cNvPr id="184" name="Google Shape;184;p25"/>
          <p:cNvSpPr txBox="1"/>
          <p:nvPr>
            <p:ph type="title"/>
          </p:nvPr>
        </p:nvSpPr>
        <p:spPr>
          <a:xfrm>
            <a:off x="709448" y="1913950"/>
            <a:ext cx="4204137" cy="13427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Artpocalypse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5"/>
          <p:cNvSpPr txBox="1"/>
          <p:nvPr>
            <p:ph idx="1" type="body"/>
          </p:nvPr>
        </p:nvSpPr>
        <p:spPr>
          <a:xfrm>
            <a:off x="525516" y="3417573"/>
            <a:ext cx="4593021" cy="26198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Collect art by correctly answering questions. 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Race to the finish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6"/>
          <p:cNvPicPr preferRelativeResize="0"/>
          <p:nvPr/>
        </p:nvPicPr>
        <p:blipFill rotWithShape="1">
          <a:blip r:embed="rId3">
            <a:alphaModFix/>
          </a:blip>
          <a:srcRect b="17478" l="0" r="0" t="7522"/>
          <a:stretch/>
        </p:blipFill>
        <p:spPr>
          <a:xfrm>
            <a:off x="-1" y="10"/>
            <a:ext cx="1219200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6"/>
          <p:cNvSpPr/>
          <p:nvPr/>
        </p:nvSpPr>
        <p:spPr>
          <a:xfrm flipH="1">
            <a:off x="0" y="998175"/>
            <a:ext cx="6017172" cy="5859825"/>
          </a:xfrm>
          <a:custGeom>
            <a:rect b="b" l="l" r="r" t="t"/>
            <a:pathLst>
              <a:path extrusionOk="0" h="120000" w="120000">
                <a:moveTo>
                  <a:pt x="120000" y="95315"/>
                </a:moveTo>
                <a:cubicBezTo>
                  <a:pt x="120000" y="35130"/>
                  <a:pt x="120000" y="35130"/>
                  <a:pt x="120000" y="35130"/>
                </a:cubicBezTo>
                <a:cubicBezTo>
                  <a:pt x="109377" y="14237"/>
                  <a:pt x="88132" y="0"/>
                  <a:pt x="63555" y="0"/>
                </a:cubicBezTo>
                <a:cubicBezTo>
                  <a:pt x="28537" y="0"/>
                  <a:pt x="0" y="29214"/>
                  <a:pt x="0" y="65269"/>
                </a:cubicBezTo>
                <a:cubicBezTo>
                  <a:pt x="0" y="88197"/>
                  <a:pt x="11612" y="108351"/>
                  <a:pt x="29077" y="120000"/>
                </a:cubicBezTo>
                <a:cubicBezTo>
                  <a:pt x="98124" y="120000"/>
                  <a:pt x="98124" y="120000"/>
                  <a:pt x="98124" y="120000"/>
                </a:cubicBezTo>
                <a:cubicBezTo>
                  <a:pt x="107396" y="113898"/>
                  <a:pt x="114868" y="105392"/>
                  <a:pt x="120000" y="95315"/>
                </a:cubicBezTo>
                <a:close/>
              </a:path>
            </a:pathLst>
          </a:custGeom>
          <a:solidFill>
            <a:schemeClr val="lt1">
              <a:alpha val="74901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2" name="Google Shape;192;p26"/>
          <p:cNvCxnSpPr/>
          <p:nvPr/>
        </p:nvCxnSpPr>
        <p:spPr>
          <a:xfrm>
            <a:off x="2287051" y="3337139"/>
            <a:ext cx="935420" cy="0"/>
          </a:xfrm>
          <a:prstGeom prst="straightConnector1">
            <a:avLst/>
          </a:prstGeom>
          <a:noFill/>
          <a:ln cap="sq" cmpd="sng" w="25400">
            <a:solidFill>
              <a:srgbClr val="262626"/>
            </a:solidFill>
            <a:prstDash val="solid"/>
            <a:bevel/>
            <a:headEnd len="sm" w="sm" type="none"/>
            <a:tailEnd len="sm" w="sm" type="none"/>
          </a:ln>
        </p:spPr>
      </p:cxnSp>
      <p:sp>
        <p:nvSpPr>
          <p:cNvPr id="193" name="Google Shape;193;p26"/>
          <p:cNvSpPr txBox="1"/>
          <p:nvPr>
            <p:ph type="title"/>
          </p:nvPr>
        </p:nvSpPr>
        <p:spPr>
          <a:xfrm>
            <a:off x="709448" y="1913950"/>
            <a:ext cx="4204137" cy="13427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Master Conqueror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6"/>
          <p:cNvSpPr txBox="1"/>
          <p:nvPr>
            <p:ph idx="1" type="body"/>
          </p:nvPr>
        </p:nvSpPr>
        <p:spPr>
          <a:xfrm>
            <a:off x="525516" y="3417573"/>
            <a:ext cx="4593021" cy="26198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Become a civilization and expand influence through visual artifacts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20069" l="0" r="0" t="493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7"/>
          <p:cNvSpPr/>
          <p:nvPr/>
        </p:nvSpPr>
        <p:spPr>
          <a:xfrm>
            <a:off x="7488621" y="2277613"/>
            <a:ext cx="4703379" cy="4580387"/>
          </a:xfrm>
          <a:custGeom>
            <a:rect b="b" l="l" r="r" t="t"/>
            <a:pathLst>
              <a:path extrusionOk="0" h="120000" w="120000">
                <a:moveTo>
                  <a:pt x="120000" y="95315"/>
                </a:moveTo>
                <a:cubicBezTo>
                  <a:pt x="120000" y="35130"/>
                  <a:pt x="120000" y="35130"/>
                  <a:pt x="120000" y="35130"/>
                </a:cubicBezTo>
                <a:cubicBezTo>
                  <a:pt x="109377" y="14237"/>
                  <a:pt x="88132" y="0"/>
                  <a:pt x="63555" y="0"/>
                </a:cubicBezTo>
                <a:cubicBezTo>
                  <a:pt x="28537" y="0"/>
                  <a:pt x="0" y="29214"/>
                  <a:pt x="0" y="65269"/>
                </a:cubicBezTo>
                <a:cubicBezTo>
                  <a:pt x="0" y="88197"/>
                  <a:pt x="11612" y="108351"/>
                  <a:pt x="29077" y="120000"/>
                </a:cubicBezTo>
                <a:cubicBezTo>
                  <a:pt x="98124" y="120000"/>
                  <a:pt x="98124" y="120000"/>
                  <a:pt x="98124" y="120000"/>
                </a:cubicBezTo>
                <a:cubicBezTo>
                  <a:pt x="107396" y="113898"/>
                  <a:pt x="114868" y="105392"/>
                  <a:pt x="120000" y="95315"/>
                </a:cubicBezTo>
                <a:close/>
              </a:path>
            </a:pathLst>
          </a:custGeom>
          <a:solidFill>
            <a:schemeClr val="lt1">
              <a:alpha val="69803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1" name="Google Shape;201;p27"/>
          <p:cNvCxnSpPr/>
          <p:nvPr/>
        </p:nvCxnSpPr>
        <p:spPr>
          <a:xfrm>
            <a:off x="9480331" y="5123793"/>
            <a:ext cx="935420" cy="0"/>
          </a:xfrm>
          <a:prstGeom prst="straightConnector1">
            <a:avLst/>
          </a:prstGeom>
          <a:noFill/>
          <a:ln cap="sq" cmpd="sng" w="25400">
            <a:solidFill>
              <a:srgbClr val="262626"/>
            </a:solidFill>
            <a:prstDash val="solid"/>
            <a:bevel/>
            <a:headEnd len="sm" w="sm" type="none"/>
            <a:tailEnd len="sm" w="sm" type="none"/>
          </a:ln>
        </p:spPr>
      </p:cxnSp>
      <p:sp>
        <p:nvSpPr>
          <p:cNvPr id="202" name="Google Shape;202;p27"/>
          <p:cNvSpPr txBox="1"/>
          <p:nvPr>
            <p:ph type="title"/>
          </p:nvPr>
        </p:nvSpPr>
        <p:spPr>
          <a:xfrm>
            <a:off x="8022021" y="3231931"/>
            <a:ext cx="3852041" cy="18340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Exhibition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7"/>
          <p:cNvSpPr txBox="1"/>
          <p:nvPr/>
        </p:nvSpPr>
        <p:spPr>
          <a:xfrm>
            <a:off x="8022021" y="4148959"/>
            <a:ext cx="4593021" cy="26198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Trivial pursuit style collection game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piece of paper&#10;&#10;Description generated with high confidence" id="208" name="Google Shape;208;p2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9579" l="0" r="0" t="15420"/>
          <a:stretch/>
        </p:blipFill>
        <p:spPr>
          <a:xfrm>
            <a:off x="0" y="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8"/>
          <p:cNvSpPr/>
          <p:nvPr/>
        </p:nvSpPr>
        <p:spPr>
          <a:xfrm>
            <a:off x="7488621" y="2277613"/>
            <a:ext cx="4703379" cy="4580387"/>
          </a:xfrm>
          <a:custGeom>
            <a:rect b="b" l="l" r="r" t="t"/>
            <a:pathLst>
              <a:path extrusionOk="0" h="120000" w="120000">
                <a:moveTo>
                  <a:pt x="120000" y="95315"/>
                </a:moveTo>
                <a:cubicBezTo>
                  <a:pt x="120000" y="35130"/>
                  <a:pt x="120000" y="35130"/>
                  <a:pt x="120000" y="35130"/>
                </a:cubicBezTo>
                <a:cubicBezTo>
                  <a:pt x="109377" y="14237"/>
                  <a:pt x="88132" y="0"/>
                  <a:pt x="63555" y="0"/>
                </a:cubicBezTo>
                <a:cubicBezTo>
                  <a:pt x="28537" y="0"/>
                  <a:pt x="0" y="29214"/>
                  <a:pt x="0" y="65269"/>
                </a:cubicBezTo>
                <a:cubicBezTo>
                  <a:pt x="0" y="88197"/>
                  <a:pt x="11612" y="108351"/>
                  <a:pt x="29077" y="120000"/>
                </a:cubicBezTo>
                <a:cubicBezTo>
                  <a:pt x="98124" y="120000"/>
                  <a:pt x="98124" y="120000"/>
                  <a:pt x="98124" y="120000"/>
                </a:cubicBezTo>
                <a:cubicBezTo>
                  <a:pt x="107396" y="113898"/>
                  <a:pt x="114868" y="105392"/>
                  <a:pt x="120000" y="95315"/>
                </a:cubicBezTo>
                <a:close/>
              </a:path>
            </a:pathLst>
          </a:custGeom>
          <a:solidFill>
            <a:schemeClr val="lt1">
              <a:alpha val="69803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0" name="Google Shape;210;p28"/>
          <p:cNvCxnSpPr/>
          <p:nvPr/>
        </p:nvCxnSpPr>
        <p:spPr>
          <a:xfrm>
            <a:off x="9480331" y="5123793"/>
            <a:ext cx="935420" cy="0"/>
          </a:xfrm>
          <a:prstGeom prst="straightConnector1">
            <a:avLst/>
          </a:prstGeom>
          <a:noFill/>
          <a:ln cap="sq" cmpd="sng" w="25400">
            <a:solidFill>
              <a:srgbClr val="262626"/>
            </a:solidFill>
            <a:prstDash val="solid"/>
            <a:bevel/>
            <a:headEnd len="sm" w="sm" type="none"/>
            <a:tailEnd len="sm" w="sm" type="none"/>
          </a:ln>
        </p:spPr>
      </p:cxnSp>
      <p:sp>
        <p:nvSpPr>
          <p:cNvPr id="211" name="Google Shape;211;p28"/>
          <p:cNvSpPr txBox="1"/>
          <p:nvPr>
            <p:ph type="title"/>
          </p:nvPr>
        </p:nvSpPr>
        <p:spPr>
          <a:xfrm>
            <a:off x="8022021" y="3231931"/>
            <a:ext cx="3852041" cy="18340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Untitled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8"/>
          <p:cNvSpPr txBox="1"/>
          <p:nvPr/>
        </p:nvSpPr>
        <p:spPr>
          <a:xfrm>
            <a:off x="8022021" y="4360830"/>
            <a:ext cx="3852041" cy="26198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Flashcard-based game testing understanding and application of terminology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9"/>
          <p:cNvSpPr txBox="1"/>
          <p:nvPr>
            <p:ph type="title"/>
          </p:nvPr>
        </p:nvSpPr>
        <p:spPr>
          <a:xfrm>
            <a:off x="648929" y="629266"/>
            <a:ext cx="3651467" cy="1676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Reflection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9"/>
          <p:cNvSpPr txBox="1"/>
          <p:nvPr>
            <p:ph idx="1" type="body"/>
          </p:nvPr>
        </p:nvSpPr>
        <p:spPr>
          <a:xfrm>
            <a:off x="648931" y="2438400"/>
            <a:ext cx="3651466" cy="37854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1725" y="51900"/>
            <a:ext cx="6470275" cy="6806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0" name="Google Shape;220;p29"/>
          <p:cNvCxnSpPr/>
          <p:nvPr/>
        </p:nvCxnSpPr>
        <p:spPr>
          <a:xfrm flipH="1" rot="10800000">
            <a:off x="369220" y="1750218"/>
            <a:ext cx="3878700" cy="15900"/>
          </a:xfrm>
          <a:prstGeom prst="straightConnector1">
            <a:avLst/>
          </a:prstGeom>
          <a:noFill/>
          <a:ln cap="sq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0"/>
          <p:cNvSpPr txBox="1"/>
          <p:nvPr>
            <p:ph type="title"/>
          </p:nvPr>
        </p:nvSpPr>
        <p:spPr>
          <a:xfrm>
            <a:off x="0" y="589400"/>
            <a:ext cx="3048000" cy="16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Continuing the Effort…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30"/>
          <p:cNvSpPr txBox="1"/>
          <p:nvPr>
            <p:ph idx="1" type="body"/>
          </p:nvPr>
        </p:nvSpPr>
        <p:spPr>
          <a:xfrm>
            <a:off x="6" y="2212475"/>
            <a:ext cx="3651600" cy="37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new semester!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2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8" name="Google Shape;228;p30"/>
          <p:cNvCxnSpPr/>
          <p:nvPr/>
        </p:nvCxnSpPr>
        <p:spPr>
          <a:xfrm flipH="1" rot="10800000">
            <a:off x="137445" y="2127043"/>
            <a:ext cx="2597100" cy="7200"/>
          </a:xfrm>
          <a:prstGeom prst="straightConnector1">
            <a:avLst/>
          </a:prstGeom>
          <a:noFill/>
          <a:ln cap="sq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1"/>
          <p:cNvSpPr/>
          <p:nvPr/>
        </p:nvSpPr>
        <p:spPr>
          <a:xfrm>
            <a:off x="100" y="3900"/>
            <a:ext cx="6385800" cy="68580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31"/>
          <p:cNvSpPr txBox="1"/>
          <p:nvPr>
            <p:ph type="title"/>
          </p:nvPr>
        </p:nvSpPr>
        <p:spPr>
          <a:xfrm>
            <a:off x="838200" y="365125"/>
            <a:ext cx="40914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Implications &amp; Future Research</a:t>
            </a:r>
            <a:endParaRPr b="0" i="0" sz="4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31"/>
          <p:cNvSpPr txBox="1"/>
          <p:nvPr>
            <p:ph idx="1" type="body"/>
          </p:nvPr>
        </p:nvSpPr>
        <p:spPr>
          <a:xfrm>
            <a:off x="838200" y="1825625"/>
            <a:ext cx="5347800" cy="43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Implement learning games developed in survey course</a:t>
            </a:r>
            <a:endParaRPr>
              <a:solidFill>
                <a:srgbClr val="FFFFFF"/>
              </a:solidFill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Studies focusing on student understanding of learning outcomes</a:t>
            </a:r>
            <a:endParaRPr b="0" i="0" sz="2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jyavelberg\Desktop\Personal\Defense\Images\273580.jpg" id="236" name="Google Shape;236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13125" y="0"/>
            <a:ext cx="10518300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7" name="Google Shape;237;p31"/>
          <p:cNvCxnSpPr/>
          <p:nvPr/>
        </p:nvCxnSpPr>
        <p:spPr>
          <a:xfrm flipH="1" rot="10800000">
            <a:off x="838195" y="1750280"/>
            <a:ext cx="3878700" cy="15900"/>
          </a:xfrm>
          <a:prstGeom prst="straightConnector1">
            <a:avLst/>
          </a:prstGeom>
          <a:noFill/>
          <a:ln cap="sq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2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32"/>
          <p:cNvSpPr/>
          <p:nvPr/>
        </p:nvSpPr>
        <p:spPr>
          <a:xfrm>
            <a:off x="5913121" y="-2"/>
            <a:ext cx="6278879" cy="6858002"/>
          </a:xfrm>
          <a:custGeom>
            <a:rect b="b" l="l" r="r" t="t"/>
            <a:pathLst>
              <a:path extrusionOk="0" h="120000" w="120000">
                <a:moveTo>
                  <a:pt x="870" y="0"/>
                </a:moveTo>
                <a:lnTo>
                  <a:pt x="120000" y="0"/>
                </a:lnTo>
                <a:lnTo>
                  <a:pt x="120000" y="119999"/>
                </a:lnTo>
                <a:lnTo>
                  <a:pt x="62921" y="119999"/>
                </a:lnTo>
                <a:lnTo>
                  <a:pt x="60804" y="118757"/>
                </a:lnTo>
                <a:cubicBezTo>
                  <a:pt x="24119" y="96066"/>
                  <a:pt x="0" y="57639"/>
                  <a:pt x="0" y="14055"/>
                </a:cubicBezTo>
                <a:cubicBezTo>
                  <a:pt x="0" y="9696"/>
                  <a:pt x="241" y="5389"/>
                  <a:pt x="712" y="114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4" name="Google Shape;244;p32"/>
          <p:cNvCxnSpPr/>
          <p:nvPr/>
        </p:nvCxnSpPr>
        <p:spPr>
          <a:xfrm>
            <a:off x="733326" y="2316480"/>
            <a:ext cx="4572000" cy="0"/>
          </a:xfrm>
          <a:prstGeom prst="straightConnector1">
            <a:avLst/>
          </a:prstGeom>
          <a:noFill/>
          <a:ln cap="sq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5" name="Google Shape;245;p32"/>
          <p:cNvSpPr txBox="1"/>
          <p:nvPr>
            <p:ph type="ctrTitle"/>
          </p:nvPr>
        </p:nvSpPr>
        <p:spPr>
          <a:xfrm>
            <a:off x="655320" y="2631125"/>
            <a:ext cx="4983480" cy="2397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0" i="0" lang="en-US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Gaming the Survey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32"/>
          <p:cNvSpPr txBox="1"/>
          <p:nvPr>
            <p:ph idx="1" type="subTitle"/>
          </p:nvPr>
        </p:nvSpPr>
        <p:spPr>
          <a:xfrm>
            <a:off x="655320" y="487681"/>
            <a:ext cx="4983480" cy="14999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Kelly Donahue-Wallace, PhD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Josh Yavelberg, PhD</a:t>
            </a:r>
            <a:endParaRPr/>
          </a:p>
        </p:txBody>
      </p:sp>
      <p:sp>
        <p:nvSpPr>
          <p:cNvPr id="247" name="Google Shape;247;p32"/>
          <p:cNvSpPr txBox="1"/>
          <p:nvPr/>
        </p:nvSpPr>
        <p:spPr>
          <a:xfrm>
            <a:off x="6490009" y="1237668"/>
            <a:ext cx="5241074" cy="26875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r>
              <a:rPr b="1" i="0" lang="en-US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 b="1" i="0" sz="7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6"/>
          <p:cNvPicPr preferRelativeResize="0"/>
          <p:nvPr/>
        </p:nvPicPr>
        <p:blipFill rotWithShape="1">
          <a:blip r:embed="rId3">
            <a:alphaModFix/>
          </a:blip>
          <a:srcRect b="29879" l="0" r="9091" t="1938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6"/>
          <p:cNvSpPr/>
          <p:nvPr/>
        </p:nvSpPr>
        <p:spPr>
          <a:xfrm>
            <a:off x="336884" y="321176"/>
            <a:ext cx="4332307" cy="5896743"/>
          </a:xfrm>
          <a:prstGeom prst="rect">
            <a:avLst/>
          </a:prstGeom>
          <a:solidFill>
            <a:schemeClr val="lt1">
              <a:alpha val="89803"/>
            </a:schemeClr>
          </a:solidFill>
          <a:ln cap="sq" cmpd="thinThick" w="1270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6"/>
          <p:cNvSpPr txBox="1"/>
          <p:nvPr>
            <p:ph type="title"/>
          </p:nvPr>
        </p:nvSpPr>
        <p:spPr>
          <a:xfrm>
            <a:off x="594805" y="640263"/>
            <a:ext cx="3759240" cy="1344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 History</a:t>
            </a:r>
            <a:endParaRPr/>
          </a:p>
        </p:txBody>
      </p:sp>
      <p:sp>
        <p:nvSpPr>
          <p:cNvPr id="108" name="Google Shape;108;p16"/>
          <p:cNvSpPr txBox="1"/>
          <p:nvPr>
            <p:ph idx="1" type="body"/>
          </p:nvPr>
        </p:nvSpPr>
        <p:spPr>
          <a:xfrm>
            <a:off x="594110" y="1816963"/>
            <a:ext cx="3764700" cy="37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67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Survey</a:t>
            </a:r>
            <a:endParaRPr sz="2400"/>
          </a:p>
          <a:p>
            <a:pPr indent="-2667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Outcomes</a:t>
            </a:r>
            <a:endParaRPr sz="2400"/>
          </a:p>
          <a:p>
            <a:pPr indent="-2667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Josh Yavelberg, “Discovering the Pedagogical Paradigm Inherent in Introductory Art History Survey Courses, a Delphi Study,” 2016.</a:t>
            </a:r>
            <a:endParaRPr sz="2400"/>
          </a:p>
          <a:p>
            <a:pPr indent="-2667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Syllabi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oup of people in a room&#10;&#10;Description generated with high confidence" id="113" name="Google Shape;113;p17"/>
          <p:cNvPicPr preferRelativeResize="0"/>
          <p:nvPr/>
        </p:nvPicPr>
        <p:blipFill rotWithShape="1">
          <a:blip r:embed="rId3">
            <a:alphaModFix/>
          </a:blip>
          <a:srcRect b="0" l="0" r="0" t="9794"/>
          <a:stretch/>
        </p:blipFill>
        <p:spPr>
          <a:xfrm rot="5400000">
            <a:off x="6443132" y="1109133"/>
            <a:ext cx="6858000" cy="4639733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7"/>
          <p:cNvSpPr/>
          <p:nvPr/>
        </p:nvSpPr>
        <p:spPr>
          <a:xfrm>
            <a:off x="0" y="0"/>
            <a:ext cx="7552267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7"/>
          <p:cNvSpPr txBox="1"/>
          <p:nvPr>
            <p:ph type="title"/>
          </p:nvPr>
        </p:nvSpPr>
        <p:spPr>
          <a:xfrm>
            <a:off x="838200" y="365125"/>
            <a:ext cx="6254496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Games</a:t>
            </a:r>
            <a:endParaRPr/>
          </a:p>
        </p:txBody>
      </p:sp>
      <p:sp>
        <p:nvSpPr>
          <p:cNvPr id="116" name="Google Shape;116;p17"/>
          <p:cNvSpPr txBox="1"/>
          <p:nvPr>
            <p:ph idx="1" type="body"/>
          </p:nvPr>
        </p:nvSpPr>
        <p:spPr>
          <a:xfrm>
            <a:off x="838200" y="2322576"/>
            <a:ext cx="6254496" cy="38587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67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games in general</a:t>
            </a:r>
            <a:endParaRPr sz="3000"/>
          </a:p>
          <a:p>
            <a:pPr indent="-2667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components of learning games</a:t>
            </a:r>
            <a:endParaRPr sz="3000"/>
          </a:p>
          <a:p>
            <a:pPr indent="-2667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game design</a:t>
            </a:r>
            <a:endParaRPr sz="3000"/>
          </a:p>
          <a:p>
            <a:pPr indent="-2667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Sharon Boller and Karl Kapp’s </a:t>
            </a:r>
            <a:r>
              <a:rPr b="0" i="1" lang="en-US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Play to Learn</a:t>
            </a:r>
            <a:endParaRPr b="0" i="0" sz="3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7" name="Google Shape;117;p17"/>
          <p:cNvCxnSpPr/>
          <p:nvPr/>
        </p:nvCxnSpPr>
        <p:spPr>
          <a:xfrm flipH="1" rot="10800000">
            <a:off x="491695" y="1949705"/>
            <a:ext cx="3878700" cy="15900"/>
          </a:xfrm>
          <a:prstGeom prst="straightConnector1">
            <a:avLst/>
          </a:prstGeom>
          <a:noFill/>
          <a:ln cap="sq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8"/>
          <p:cNvSpPr/>
          <p:nvPr/>
        </p:nvSpPr>
        <p:spPr>
          <a:xfrm>
            <a:off x="5913121" y="-2"/>
            <a:ext cx="6278879" cy="6858002"/>
          </a:xfrm>
          <a:custGeom>
            <a:rect b="b" l="l" r="r" t="t"/>
            <a:pathLst>
              <a:path extrusionOk="0" h="120000" w="120000">
                <a:moveTo>
                  <a:pt x="870" y="0"/>
                </a:moveTo>
                <a:lnTo>
                  <a:pt x="120000" y="0"/>
                </a:lnTo>
                <a:lnTo>
                  <a:pt x="120000" y="119999"/>
                </a:lnTo>
                <a:lnTo>
                  <a:pt x="62921" y="119999"/>
                </a:lnTo>
                <a:lnTo>
                  <a:pt x="60804" y="118757"/>
                </a:lnTo>
                <a:cubicBezTo>
                  <a:pt x="24119" y="96066"/>
                  <a:pt x="0" y="57639"/>
                  <a:pt x="0" y="14055"/>
                </a:cubicBezTo>
                <a:cubicBezTo>
                  <a:pt x="0" y="9696"/>
                  <a:pt x="241" y="5389"/>
                  <a:pt x="712" y="114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4" name="Google Shape;124;p18"/>
          <p:cNvCxnSpPr/>
          <p:nvPr/>
        </p:nvCxnSpPr>
        <p:spPr>
          <a:xfrm>
            <a:off x="733326" y="2316480"/>
            <a:ext cx="4572000" cy="0"/>
          </a:xfrm>
          <a:prstGeom prst="straightConnector1">
            <a:avLst/>
          </a:prstGeom>
          <a:noFill/>
          <a:ln cap="sq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5" name="Google Shape;125;p18"/>
          <p:cNvSpPr txBox="1"/>
          <p:nvPr>
            <p:ph type="title"/>
          </p:nvPr>
        </p:nvSpPr>
        <p:spPr>
          <a:xfrm>
            <a:off x="733326" y="822325"/>
            <a:ext cx="4860073" cy="1151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Methodology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8"/>
          <p:cNvSpPr txBox="1"/>
          <p:nvPr>
            <p:ph idx="1" type="body"/>
          </p:nvPr>
        </p:nvSpPr>
        <p:spPr>
          <a:xfrm>
            <a:off x="838200" y="2397512"/>
            <a:ext cx="5216912" cy="4080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Heuristics 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Design-Based Research (DBR)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oup of people standing in a room&#10;&#10;Description generated with very high confidence" id="131" name="Google Shape;131;p19"/>
          <p:cNvPicPr preferRelativeResize="0"/>
          <p:nvPr/>
        </p:nvPicPr>
        <p:blipFill rotWithShape="1">
          <a:blip r:embed="rId3">
            <a:alphaModFix/>
          </a:blip>
          <a:srcRect b="0" l="6719" r="10680" t="0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9"/>
          <p:cNvSpPr txBox="1"/>
          <p:nvPr>
            <p:ph type="title"/>
          </p:nvPr>
        </p:nvSpPr>
        <p:spPr>
          <a:xfrm>
            <a:off x="648929" y="629266"/>
            <a:ext cx="3651467" cy="1676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Management</a:t>
            </a:r>
            <a:endParaRPr/>
          </a:p>
        </p:txBody>
      </p:sp>
      <p:sp>
        <p:nvSpPr>
          <p:cNvPr id="133" name="Google Shape;133;p19"/>
          <p:cNvSpPr txBox="1"/>
          <p:nvPr>
            <p:ph idx="1" type="body"/>
          </p:nvPr>
        </p:nvSpPr>
        <p:spPr>
          <a:xfrm>
            <a:off x="648931" y="2438400"/>
            <a:ext cx="3651466" cy="37854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Gantt Chart</a:t>
            </a:r>
            <a:endParaRPr sz="3000"/>
          </a:p>
          <a:p>
            <a:pPr indent="-304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Schedule of Deliverables</a:t>
            </a:r>
            <a:endParaRPr sz="3000"/>
          </a:p>
        </p:txBody>
      </p:sp>
      <p:cxnSp>
        <p:nvCxnSpPr>
          <p:cNvPr id="134" name="Google Shape;134;p19"/>
          <p:cNvCxnSpPr/>
          <p:nvPr/>
        </p:nvCxnSpPr>
        <p:spPr>
          <a:xfrm flipH="1" rot="10800000">
            <a:off x="259920" y="2208755"/>
            <a:ext cx="3878700" cy="15900"/>
          </a:xfrm>
          <a:prstGeom prst="straightConnector1">
            <a:avLst/>
          </a:prstGeom>
          <a:noFill/>
          <a:ln cap="sq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9" name="Google Shape;139;p20"/>
          <p:cNvCxnSpPr/>
          <p:nvPr/>
        </p:nvCxnSpPr>
        <p:spPr>
          <a:xfrm>
            <a:off x="655320" y="1706555"/>
            <a:ext cx="4937700" cy="0"/>
          </a:xfrm>
          <a:prstGeom prst="straightConnector1">
            <a:avLst/>
          </a:prstGeom>
          <a:noFill/>
          <a:ln cap="sq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0" name="Google Shape;140;p20"/>
          <p:cNvPicPr preferRelativeResize="0"/>
          <p:nvPr/>
        </p:nvPicPr>
        <p:blipFill rotWithShape="1">
          <a:blip r:embed="rId3">
            <a:alphaModFix/>
          </a:blip>
          <a:srcRect b="0" l="13865" r="17093" t="0"/>
          <a:stretch/>
        </p:blipFill>
        <p:spPr>
          <a:xfrm>
            <a:off x="5878849" y="10"/>
            <a:ext cx="6313150" cy="6857987"/>
          </a:xfrm>
          <a:custGeom>
            <a:rect b="b" l="l" r="r" t="t"/>
            <a:pathLst>
              <a:path extrusionOk="0" h="120000" w="120000">
                <a:moveTo>
                  <a:pt x="1246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62611" y="120000"/>
                </a:lnTo>
                <a:lnTo>
                  <a:pt x="61506" y="119388"/>
                </a:lnTo>
                <a:cubicBezTo>
                  <a:pt x="24543" y="97861"/>
                  <a:pt x="0" y="59896"/>
                  <a:pt x="0" y="16654"/>
                </a:cubicBezTo>
                <a:cubicBezTo>
                  <a:pt x="0" y="12723"/>
                  <a:pt x="202" y="8835"/>
                  <a:pt x="599" y="500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41" name="Google Shape;141;p20"/>
          <p:cNvSpPr txBox="1"/>
          <p:nvPr>
            <p:ph type="title"/>
          </p:nvPr>
        </p:nvSpPr>
        <p:spPr>
          <a:xfrm>
            <a:off x="655320" y="-15875"/>
            <a:ext cx="5120100" cy="169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Deliverables</a:t>
            </a:r>
            <a:endParaRPr/>
          </a:p>
        </p:txBody>
      </p:sp>
      <p:sp>
        <p:nvSpPr>
          <p:cNvPr id="142" name="Google Shape;142;p20"/>
          <p:cNvSpPr txBox="1"/>
          <p:nvPr>
            <p:ph idx="1" type="body"/>
          </p:nvPr>
        </p:nvSpPr>
        <p:spPr>
          <a:xfrm>
            <a:off x="82875" y="1935350"/>
            <a:ext cx="6469800" cy="34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4765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Match Core Dynamics of Game to Learning Needs</a:t>
            </a:r>
            <a:endParaRPr sz="1800"/>
          </a:p>
          <a:p>
            <a:pPr indent="-24765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Link Game Mechanics to Learning Needs</a:t>
            </a:r>
            <a:endParaRPr sz="1800"/>
          </a:p>
          <a:p>
            <a:pPr indent="-24765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Game Elements</a:t>
            </a:r>
            <a:endParaRPr i="1" sz="1800"/>
          </a:p>
          <a:p>
            <a:pPr indent="-24765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Match Scoring the Learning Goals</a:t>
            </a:r>
            <a:endParaRPr sz="1800"/>
          </a:p>
          <a:p>
            <a:pPr indent="-24765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the Prototype</a:t>
            </a:r>
            <a:endParaRPr sz="1800"/>
          </a:p>
          <a:p>
            <a:pPr indent="-24765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Play Test and Gather Feedback</a:t>
            </a:r>
            <a:endParaRPr sz="1800"/>
          </a:p>
          <a:p>
            <a:pPr indent="-24765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 the Final Version of the Game</a:t>
            </a:r>
            <a:endParaRPr sz="1800"/>
          </a:p>
          <a:p>
            <a:pPr indent="-24765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a 30-second elevator pitch and a 2-minute description. </a:t>
            </a:r>
            <a:endParaRPr sz="1800"/>
          </a:p>
          <a:p>
            <a:pPr indent="-24765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Deploy and be ready to present it to an audience in a presentation supported by your playtesting data.</a:t>
            </a: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Students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1"/>
          <p:cNvSpPr txBox="1"/>
          <p:nvPr>
            <p:ph idx="1" type="body"/>
          </p:nvPr>
        </p:nvSpPr>
        <p:spPr>
          <a:xfrm>
            <a:off x="838200" y="1825625"/>
            <a:ext cx="4843200" cy="43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Demographics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Initial perceptions of the survey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21"/>
          <p:cNvPicPr preferRelativeResize="0"/>
          <p:nvPr/>
        </p:nvPicPr>
        <p:blipFill rotWithShape="1">
          <a:blip r:embed="rId3">
            <a:alphaModFix/>
          </a:blip>
          <a:srcRect b="15540" l="15169" r="6638" t="0"/>
          <a:stretch/>
        </p:blipFill>
        <p:spPr>
          <a:xfrm>
            <a:off x="4840850" y="0"/>
            <a:ext cx="7351075" cy="6857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0" name="Google Shape;150;p21"/>
          <p:cNvCxnSpPr/>
          <p:nvPr/>
        </p:nvCxnSpPr>
        <p:spPr>
          <a:xfrm flipH="1" rot="10800000">
            <a:off x="369220" y="1750218"/>
            <a:ext cx="3878700" cy="15900"/>
          </a:xfrm>
          <a:prstGeom prst="straightConnector1">
            <a:avLst/>
          </a:prstGeom>
          <a:noFill/>
          <a:ln cap="sq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2"/>
          <p:cNvSpPr/>
          <p:nvPr/>
        </p:nvSpPr>
        <p:spPr>
          <a:xfrm>
            <a:off x="0" y="2"/>
            <a:ext cx="4636008" cy="68579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group of people in a room&#10;&#10;Description generated with high confidence" id="156" name="Google Shape;156;p22"/>
          <p:cNvPicPr preferRelativeResize="0"/>
          <p:nvPr/>
        </p:nvPicPr>
        <p:blipFill rotWithShape="1">
          <a:blip r:embed="rId3">
            <a:alphaModFix/>
          </a:blip>
          <a:srcRect b="1" l="15256" r="18090" t="0"/>
          <a:stretch/>
        </p:blipFill>
        <p:spPr>
          <a:xfrm rot="5400000">
            <a:off x="4994624" y="-363600"/>
            <a:ext cx="6885326" cy="763982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2"/>
          <p:cNvSpPr txBox="1"/>
          <p:nvPr>
            <p:ph type="title"/>
          </p:nvPr>
        </p:nvSpPr>
        <p:spPr>
          <a:xfrm>
            <a:off x="648929" y="629266"/>
            <a:ext cx="3667039" cy="1676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In-Class Work</a:t>
            </a:r>
            <a:endParaRPr/>
          </a:p>
        </p:txBody>
      </p:sp>
      <p:sp>
        <p:nvSpPr>
          <p:cNvPr id="158" name="Google Shape;158;p22"/>
          <p:cNvSpPr txBox="1"/>
          <p:nvPr>
            <p:ph idx="1" type="body"/>
          </p:nvPr>
        </p:nvSpPr>
        <p:spPr>
          <a:xfrm>
            <a:off x="648931" y="2438401"/>
            <a:ext cx="3667036" cy="3779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 teams</a:t>
            </a:r>
            <a:endParaRPr sz="3000"/>
          </a:p>
          <a:p>
            <a:pPr indent="-304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All-team meetings</a:t>
            </a:r>
            <a:endParaRPr sz="3000"/>
          </a:p>
        </p:txBody>
      </p:sp>
      <p:cxnSp>
        <p:nvCxnSpPr>
          <p:cNvPr id="159" name="Google Shape;159;p22"/>
          <p:cNvCxnSpPr/>
          <p:nvPr/>
        </p:nvCxnSpPr>
        <p:spPr>
          <a:xfrm flipH="1" rot="10800000">
            <a:off x="491695" y="1949705"/>
            <a:ext cx="3878700" cy="15900"/>
          </a:xfrm>
          <a:prstGeom prst="straightConnector1">
            <a:avLst/>
          </a:prstGeom>
          <a:noFill/>
          <a:ln cap="sq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oup of people in a room&#10;&#10;Description generated with very high confidence" id="164" name="Google Shape;164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9043" l="0" r="0" t="15956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3"/>
          <p:cNvSpPr/>
          <p:nvPr/>
        </p:nvSpPr>
        <p:spPr>
          <a:xfrm>
            <a:off x="7488621" y="2277613"/>
            <a:ext cx="4703379" cy="4580387"/>
          </a:xfrm>
          <a:custGeom>
            <a:rect b="b" l="l" r="r" t="t"/>
            <a:pathLst>
              <a:path extrusionOk="0" h="120000" w="120000">
                <a:moveTo>
                  <a:pt x="120000" y="95315"/>
                </a:moveTo>
                <a:cubicBezTo>
                  <a:pt x="120000" y="35130"/>
                  <a:pt x="120000" y="35130"/>
                  <a:pt x="120000" y="35130"/>
                </a:cubicBezTo>
                <a:cubicBezTo>
                  <a:pt x="109377" y="14237"/>
                  <a:pt x="88132" y="0"/>
                  <a:pt x="63555" y="0"/>
                </a:cubicBezTo>
                <a:cubicBezTo>
                  <a:pt x="28537" y="0"/>
                  <a:pt x="0" y="29214"/>
                  <a:pt x="0" y="65269"/>
                </a:cubicBezTo>
                <a:cubicBezTo>
                  <a:pt x="0" y="88197"/>
                  <a:pt x="11612" y="108351"/>
                  <a:pt x="29077" y="120000"/>
                </a:cubicBezTo>
                <a:cubicBezTo>
                  <a:pt x="98124" y="120000"/>
                  <a:pt x="98124" y="120000"/>
                  <a:pt x="98124" y="120000"/>
                </a:cubicBezTo>
                <a:cubicBezTo>
                  <a:pt x="107396" y="113898"/>
                  <a:pt x="114868" y="105392"/>
                  <a:pt x="120000" y="95315"/>
                </a:cubicBezTo>
                <a:close/>
              </a:path>
            </a:pathLst>
          </a:custGeom>
          <a:solidFill>
            <a:schemeClr val="lt1">
              <a:alpha val="69803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6" name="Google Shape;166;p23"/>
          <p:cNvCxnSpPr/>
          <p:nvPr/>
        </p:nvCxnSpPr>
        <p:spPr>
          <a:xfrm>
            <a:off x="9480331" y="5123793"/>
            <a:ext cx="935420" cy="0"/>
          </a:xfrm>
          <a:prstGeom prst="straightConnector1">
            <a:avLst/>
          </a:prstGeom>
          <a:noFill/>
          <a:ln cap="sq" cmpd="sng" w="25400">
            <a:solidFill>
              <a:srgbClr val="262626"/>
            </a:solidFill>
            <a:prstDash val="solid"/>
            <a:bevel/>
            <a:headEnd len="sm" w="sm" type="none"/>
            <a:tailEnd len="sm" w="sm" type="none"/>
          </a:ln>
        </p:spPr>
      </p:cxnSp>
      <p:sp>
        <p:nvSpPr>
          <p:cNvPr id="167" name="Google Shape;167;p23"/>
          <p:cNvSpPr txBox="1"/>
          <p:nvPr>
            <p:ph type="title"/>
          </p:nvPr>
        </p:nvSpPr>
        <p:spPr>
          <a:xfrm>
            <a:off x="8022021" y="3231931"/>
            <a:ext cx="3852041" cy="18340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Play Testing with Volunteers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